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3"/>
  </p:notesMasterIdLst>
  <p:sldIdLst>
    <p:sldId id="256" r:id="rId2"/>
    <p:sldId id="640" r:id="rId3"/>
    <p:sldId id="693" r:id="rId4"/>
    <p:sldId id="480" r:id="rId5"/>
    <p:sldId id="481" r:id="rId6"/>
    <p:sldId id="473" r:id="rId7"/>
    <p:sldId id="695" r:id="rId8"/>
    <p:sldId id="476" r:id="rId9"/>
    <p:sldId id="477" r:id="rId10"/>
    <p:sldId id="478" r:id="rId11"/>
    <p:sldId id="479" r:id="rId12"/>
    <p:sldId id="482" r:id="rId13"/>
    <p:sldId id="483" r:id="rId14"/>
    <p:sldId id="484" r:id="rId15"/>
    <p:sldId id="290" r:id="rId16"/>
    <p:sldId id="487" r:id="rId17"/>
    <p:sldId id="493" r:id="rId18"/>
    <p:sldId id="494" r:id="rId19"/>
    <p:sldId id="495" r:id="rId20"/>
    <p:sldId id="496" r:id="rId21"/>
    <p:sldId id="497" r:id="rId22"/>
    <p:sldId id="499" r:id="rId23"/>
    <p:sldId id="500" r:id="rId24"/>
    <p:sldId id="501" r:id="rId25"/>
    <p:sldId id="696" r:id="rId26"/>
    <p:sldId id="702" r:id="rId27"/>
    <p:sldId id="697" r:id="rId28"/>
    <p:sldId id="699" r:id="rId29"/>
    <p:sldId id="698" r:id="rId30"/>
    <p:sldId id="700" r:id="rId31"/>
    <p:sldId id="701" r:id="rId32"/>
  </p:sldIdLst>
  <p:sldSz cx="9144000" cy="5143500" type="screen16x9"/>
  <p:notesSz cx="6858000" cy="9144000"/>
  <p:embeddedFontLst>
    <p:embeddedFont>
      <p:font typeface="Arvo" panose="020B0604020202020204" charset="0"/>
      <p:regular r:id="rId34"/>
      <p:bold r:id="rId35"/>
      <p:italic r:id="rId36"/>
      <p:boldItalic r:id="rId37"/>
    </p:embeddedFont>
    <p:embeddedFont>
      <p:font typeface="Roboto Condensed" panose="020B0604020202020204" pitchFamily="2" charset="0"/>
      <p:regular r:id="rId38"/>
      <p:bold r:id="rId39"/>
      <p:italic r:id="rId40"/>
      <p:boldItalic r:id="rId41"/>
    </p:embeddedFont>
    <p:embeddedFont>
      <p:font typeface="Roboto Condensed Light" panose="02000000000000000000" pitchFamily="2" charset="0"/>
      <p:regular r:id="rId42"/>
      <p:bold r:id="rId43"/>
      <p:italic r:id="rId44"/>
      <p:boldItalic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79"/>
  </p:normalViewPr>
  <p:slideViewPr>
    <p:cSldViewPr snapToGrid="0">
      <p:cViewPr varScale="1">
        <p:scale>
          <a:sx n="105" d="100"/>
          <a:sy n="105" d="100"/>
        </p:scale>
        <p:origin x="35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7T01:19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10266 7447 24575,'44'0'0,"-16"0"0,3 0 0,7 0 0,2 0-1093,-5 0 1,2 0 0,1 0-1,2 0 1,1 0 0,1 0 272,-3 0 1,1 0 0,2 0 0,0 0 726,2 0 1,2 0 0,0 0 0,1 0-323,-8 0 0,1 0 1,0 0-1,1 0 0,1 0 415,5 0 0,1 0 0,0 0 0,1 0 0,-1 0-544,-2 0 1,-1 0-1,0 0 1,0 0-1,2 0 544,-4 0 0,0 0 0,2 0 0,-1 0 0,0 0 0,-1 0-204,4 0 1,0 0-1,0 0 1,0 0-1,0 0 204,-5 0 0,0 0 0,0 0 0,1 0 0,-1 0 0,-1 0-71,5 0 0,-1 0 0,0 0 0,0 0 1,0 0 70,3 0 0,2 0 0,-1 0 0,-1 0 0,-3 0 119,-3 0 0,-3 0 0,-1 0 1,3 0-120,8 0 0,2 0 0,0 0 0,-4 0 0,-3 0 0,-2 0 0,1 0 193,-2 0 1,3 0-1,-1 0 1,-1 0-194,5 0 0,-1 0 0,-1 0 558,-1 0 1,-1 0 0,-2 0-559,1 0 0,-1 0 1356,2 0 0,-1 0-1356,-14 0 0,-1 0 1451,3 0 1,0 0-1452,-3 0 0,-2 0 3276,9 0-3014,-2 0 1998,-12 0-2260,0 0 1469,-3 0-1469,-4 0 555,3 0-555,-5 2 0,5 1 0,1 0 0,7 2 0,5-1 0,8 2 0,5 1-512,6 1 512,-4-4 0,-19-1 0,0 0 0,14 1 0,3 0 0,-9-1 0,-9-3 0,-4 0 0,-6 0 0,-4 0 512,-3 0-512,-2 0 0,-1 0 0,6 0 0,1 0 0,9 0 0,13 0 0,-5 0 0,16 0 0,-10 0 0,8 0 0,0 0 0,0 0 0,-4 0 0,3 0 0,-8 0 0,0 0 0,-5 0 0,-4 0 0,-3 0 0,-1 0 0,-4 0 0,1 0 0,-1 0 0,1 0 0,6 0 0,3 0 0,10 0 0,-6 0 0,6 0 0,-3 0 0,5 0 0,-1 0 0,0 3 0,-4 1 0,-5 2 0,0 0 0,-4 0 0,-6 0 0,-2-1 0,-8 0 0,-1-2 0,-2-1 0,-5-2 0,0 0 0</inkml:trace>
</inkml:ink>
</file>

<file path=ppt/media/image1.gif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tiff>
</file>

<file path=ppt/media/image18.jpg>
</file>

<file path=ppt/media/image19.jpg>
</file>

<file path=ppt/media/image2.png>
</file>

<file path=ppt/media/image20.tiff>
</file>

<file path=ppt/media/image21.png>
</file>

<file path=ppt/media/image3.gif>
</file>

<file path=ppt/media/image4.gif>
</file>

<file path=ppt/media/image5.gif>
</file>

<file path=ppt/media/image6.jp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83979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116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7069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600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538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ccftech.com/unreal-engine-46-nvidia-vxgi-shows-breathtaking-visuals/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x.com/blog/?p=907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2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from</a:t>
            </a:r>
            <a:r>
              <a:rPr lang="es-MX" dirty="0"/>
              <a:t> </a:t>
            </a:r>
            <a:r>
              <a:rPr lang="es-MX" dirty="0" err="1"/>
              <a:t>keras.layers</a:t>
            </a:r>
            <a:r>
              <a:rPr lang="es-MX" dirty="0"/>
              <a:t> </a:t>
            </a:r>
            <a:r>
              <a:rPr lang="es-MX" dirty="0" err="1"/>
              <a:t>import</a:t>
            </a:r>
            <a:r>
              <a:rPr lang="es-MX" dirty="0"/>
              <a:t> Dense</a:t>
            </a:r>
          </a:p>
          <a:p>
            <a:pPr lvl="1"/>
            <a:r>
              <a:rPr lang="es-MX" dirty="0"/>
              <a:t>Es el tipo de capa que se va a agregar, en este caso, dense es una capa de unidades totalmente conectadas una con otra.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9404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model.compile</a:t>
            </a:r>
            <a:r>
              <a:rPr lang="es-MX" dirty="0"/>
              <a:t>(</a:t>
            </a:r>
            <a:r>
              <a:rPr lang="es-MX" dirty="0" err="1"/>
              <a:t>loss</a:t>
            </a:r>
            <a:r>
              <a:rPr lang="es-MX" dirty="0"/>
              <a:t>='</a:t>
            </a:r>
            <a:r>
              <a:rPr lang="es-MX" dirty="0" err="1"/>
              <a:t>binary_crossentropy</a:t>
            </a:r>
            <a:r>
              <a:rPr lang="es-MX" dirty="0"/>
              <a:t>', </a:t>
            </a:r>
            <a:r>
              <a:rPr lang="es-MX" dirty="0" err="1"/>
              <a:t>optimizer</a:t>
            </a:r>
            <a:r>
              <a:rPr lang="es-MX" dirty="0"/>
              <a:t>='</a:t>
            </a:r>
            <a:r>
              <a:rPr lang="es-MX" dirty="0" err="1"/>
              <a:t>adam</a:t>
            </a:r>
            <a:r>
              <a:rPr lang="es-MX" dirty="0"/>
              <a:t>', </a:t>
            </a:r>
            <a:r>
              <a:rPr lang="es-MX" dirty="0" err="1"/>
              <a:t>metrics</a:t>
            </a:r>
            <a:r>
              <a:rPr lang="es-MX" dirty="0"/>
              <a:t>=['</a:t>
            </a:r>
            <a:r>
              <a:rPr lang="es-MX" dirty="0" err="1"/>
              <a:t>accuracy</a:t>
            </a:r>
            <a:r>
              <a:rPr lang="es-MX" dirty="0"/>
              <a:t>'])</a:t>
            </a:r>
          </a:p>
          <a:p>
            <a:pPr lvl="1"/>
            <a:r>
              <a:rPr lang="es-MX" dirty="0"/>
              <a:t>Al final el modelo debe de “compilarse”, donde definimos la perdida “</a:t>
            </a:r>
            <a:r>
              <a:rPr lang="es-MX" dirty="0" err="1"/>
              <a:t>loss</a:t>
            </a:r>
            <a:r>
              <a:rPr lang="es-MX" dirty="0"/>
              <a:t>”, el optimizador (en este caso es “Adam”)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EC7B4A6-8A5D-7147-8679-29E06207679E}"/>
                  </a:ext>
                </a:extLst>
              </p14:cNvPr>
              <p14:cNvContentPartPr/>
              <p14:nvPr/>
            </p14:nvContentPartPr>
            <p14:xfrm>
              <a:off x="3695760" y="2680920"/>
              <a:ext cx="2032200" cy="38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EC7B4A6-8A5D-7147-8679-29E06207679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6400" y="2671560"/>
                <a:ext cx="2050920" cy="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5952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Karma de Machine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Modelo</a:t>
            </a:r>
          </a:p>
          <a:p>
            <a:r>
              <a:rPr lang="es-MX" dirty="0"/>
              <a:t>Perdida</a:t>
            </a:r>
          </a:p>
          <a:p>
            <a:r>
              <a:rPr lang="es-MX" dirty="0"/>
              <a:t>Optimización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0084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model.fit</a:t>
            </a:r>
            <a:r>
              <a:rPr lang="en-US" dirty="0"/>
              <a:t>(X, Y, epochs=150, </a:t>
            </a:r>
            <a:r>
              <a:rPr lang="en-US" dirty="0" err="1"/>
              <a:t>batch_size</a:t>
            </a:r>
            <a:r>
              <a:rPr lang="en-US" dirty="0"/>
              <a:t>=10)</a:t>
            </a:r>
          </a:p>
          <a:p>
            <a:pPr lvl="1"/>
            <a:r>
              <a:rPr lang="en-US" dirty="0"/>
              <a:t>Epochs se </a:t>
            </a:r>
            <a:r>
              <a:rPr lang="en-US" dirty="0" err="1"/>
              <a:t>refiere</a:t>
            </a:r>
            <a:r>
              <a:rPr lang="en-US" dirty="0"/>
              <a:t> al </a:t>
            </a:r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iteraciones</a:t>
            </a:r>
            <a:r>
              <a:rPr lang="en-US" dirty="0"/>
              <a:t> y </a:t>
            </a:r>
            <a:r>
              <a:rPr lang="en-US" dirty="0" err="1"/>
              <a:t>batch_size</a:t>
            </a:r>
            <a:r>
              <a:rPr lang="en-US" dirty="0"/>
              <a:t> a la 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/>
              <a:t> que </a:t>
            </a:r>
            <a:r>
              <a:rPr lang="en-US" dirty="0" err="1"/>
              <a:t>vamos</a:t>
            </a:r>
            <a:r>
              <a:rPr lang="en-US" dirty="0"/>
              <a:t> a </a:t>
            </a:r>
            <a:r>
              <a:rPr lang="en-US" dirty="0" err="1"/>
              <a:t>tomar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conjunto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iteración</a:t>
            </a:r>
            <a:r>
              <a:rPr lang="en-US" dirty="0"/>
              <a:t>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1814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s-MX" dirty="0"/>
              <a:t>scores = </a:t>
            </a:r>
            <a:r>
              <a:rPr lang="es-MX" dirty="0" err="1"/>
              <a:t>model.evaluate</a:t>
            </a:r>
            <a:r>
              <a:rPr lang="es-MX" dirty="0"/>
              <a:t>(X, Y)</a:t>
            </a:r>
          </a:p>
          <a:p>
            <a:pPr fontAlgn="base"/>
            <a:r>
              <a:rPr lang="es-MX" dirty="0" err="1"/>
              <a:t>print</a:t>
            </a:r>
            <a:r>
              <a:rPr lang="es-MX" dirty="0"/>
              <a:t>("\</a:t>
            </a:r>
            <a:r>
              <a:rPr lang="es-MX" dirty="0" err="1"/>
              <a:t>n%s</a:t>
            </a:r>
            <a:r>
              <a:rPr lang="es-MX" dirty="0"/>
              <a:t>: %.2f%%" % (</a:t>
            </a:r>
            <a:r>
              <a:rPr lang="es-MX" dirty="0" err="1"/>
              <a:t>model.metrics_names</a:t>
            </a:r>
            <a:r>
              <a:rPr lang="es-MX" dirty="0"/>
              <a:t>[1], scores[1]*100))</a:t>
            </a:r>
          </a:p>
          <a:p>
            <a:pPr marL="76200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2818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Redes Neuronales </a:t>
            </a:r>
            <a:r>
              <a:rPr lang="es-MX" dirty="0" err="1"/>
              <a:t>Convolutivas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Sesión Anterior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975872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Transformations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504" y="1327350"/>
            <a:ext cx="1466850" cy="1466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425" y="1327350"/>
            <a:ext cx="1466850" cy="14668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625" y="3111900"/>
            <a:ext cx="1466850" cy="14668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5425" y="3111900"/>
            <a:ext cx="146685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26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168" y="1422897"/>
            <a:ext cx="3992996" cy="24332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9033" t="13831" r="55156" b="68606"/>
          <a:stretch/>
        </p:blipFill>
        <p:spPr>
          <a:xfrm>
            <a:off x="5244318" y="1661098"/>
            <a:ext cx="1062357" cy="19568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2972" t="39924" r="30300" b="44018"/>
          <a:stretch/>
        </p:blipFill>
        <p:spPr>
          <a:xfrm>
            <a:off x="6534781" y="1792056"/>
            <a:ext cx="1165342" cy="169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17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Imagenes</a:t>
            </a:r>
            <a:r>
              <a:rPr lang="en-US" dirty="0"/>
              <a:t> y </a:t>
            </a:r>
            <a:r>
              <a:rPr lang="en-US" dirty="0" err="1"/>
              <a:t>estacionaridad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Pequeñas</a:t>
            </a:r>
            <a:r>
              <a:rPr lang="en-US" dirty="0"/>
              <a:t> </a:t>
            </a:r>
            <a:r>
              <a:rPr lang="en-US" dirty="0" err="1"/>
              <a:t>partes</a:t>
            </a:r>
            <a:r>
              <a:rPr lang="en-US" dirty="0"/>
              <a:t> de la </a:t>
            </a:r>
            <a:r>
              <a:rPr lang="en-US" dirty="0" err="1"/>
              <a:t>imagen</a:t>
            </a:r>
            <a:r>
              <a:rPr lang="en-US" dirty="0"/>
              <a:t> van a </a:t>
            </a:r>
            <a:r>
              <a:rPr lang="en-US" dirty="0" err="1"/>
              <a:t>tener</a:t>
            </a:r>
            <a:r>
              <a:rPr lang="en-US" dirty="0"/>
              <a:t> las </a:t>
            </a:r>
            <a:r>
              <a:rPr lang="en-US" dirty="0" err="1"/>
              <a:t>mismas</a:t>
            </a:r>
            <a:r>
              <a:rPr lang="en-US" dirty="0"/>
              <a:t> </a:t>
            </a:r>
            <a:r>
              <a:rPr lang="en-US" dirty="0" err="1"/>
              <a:t>características</a:t>
            </a:r>
            <a:r>
              <a:rPr lang="en-US" dirty="0"/>
              <a:t> que </a:t>
            </a:r>
            <a:r>
              <a:rPr lang="en-US" dirty="0" err="1"/>
              <a:t>grandes</a:t>
            </a:r>
            <a:r>
              <a:rPr lang="en-US" dirty="0"/>
              <a:t> </a:t>
            </a:r>
            <a:r>
              <a:rPr lang="en-US" dirty="0" err="1"/>
              <a:t>partes</a:t>
            </a:r>
            <a:r>
              <a:rPr lang="en-US" dirty="0"/>
              <a:t> (</a:t>
            </a:r>
            <a:r>
              <a:rPr lang="en-US" dirty="0" err="1"/>
              <a:t>paredes</a:t>
            </a:r>
            <a:r>
              <a:rPr lang="en-US" dirty="0"/>
              <a:t>, </a:t>
            </a:r>
            <a:r>
              <a:rPr lang="en-US" dirty="0" err="1"/>
              <a:t>agua</a:t>
            </a:r>
            <a:r>
              <a:rPr lang="en-US" dirty="0"/>
              <a:t>, </a:t>
            </a:r>
            <a:r>
              <a:rPr lang="en-US" dirty="0" err="1"/>
              <a:t>cielo</a:t>
            </a:r>
            <a:r>
              <a:rPr lang="en-US" dirty="0"/>
              <a:t>)</a:t>
            </a:r>
          </a:p>
          <a:p>
            <a:r>
              <a:rPr lang="en-US" dirty="0"/>
              <a:t>Si </a:t>
            </a:r>
            <a:r>
              <a:rPr lang="en-US" dirty="0" err="1"/>
              <a:t>todas</a:t>
            </a:r>
            <a:r>
              <a:rPr lang="en-US" dirty="0"/>
              <a:t> las imagines </a:t>
            </a:r>
            <a:r>
              <a:rPr lang="en-US" dirty="0" err="1"/>
              <a:t>tienen</a:t>
            </a:r>
            <a:r>
              <a:rPr lang="en-US" dirty="0"/>
              <a:t> la </a:t>
            </a:r>
            <a:r>
              <a:rPr lang="en-US" dirty="0" err="1"/>
              <a:t>misma</a:t>
            </a:r>
            <a:r>
              <a:rPr lang="en-US" dirty="0"/>
              <a:t> </a:t>
            </a:r>
            <a:r>
              <a:rPr lang="en-US" dirty="0" err="1"/>
              <a:t>naturaleza</a:t>
            </a:r>
            <a:r>
              <a:rPr lang="en-US" dirty="0"/>
              <a:t> (RGB, </a:t>
            </a:r>
            <a:r>
              <a:rPr lang="en-US" dirty="0" err="1"/>
              <a:t>paisajes</a:t>
            </a:r>
            <a:r>
              <a:rPr lang="en-US" dirty="0"/>
              <a:t>), </a:t>
            </a:r>
            <a:r>
              <a:rPr lang="en-US" dirty="0" err="1"/>
              <a:t>podemos</a:t>
            </a:r>
            <a:r>
              <a:rPr lang="en-US" dirty="0"/>
              <a:t> </a:t>
            </a:r>
            <a:r>
              <a:rPr lang="en-US" dirty="0" err="1"/>
              <a:t>entrenar</a:t>
            </a:r>
            <a:r>
              <a:rPr lang="en-US" dirty="0"/>
              <a:t> con </a:t>
            </a:r>
            <a:r>
              <a:rPr lang="en-US" dirty="0" err="1"/>
              <a:t>unas</a:t>
            </a:r>
            <a:r>
              <a:rPr lang="en-US" dirty="0"/>
              <a:t> </a:t>
            </a:r>
            <a:r>
              <a:rPr lang="en-US" dirty="0" err="1"/>
              <a:t>imagenes</a:t>
            </a:r>
            <a:r>
              <a:rPr lang="en-US" dirty="0"/>
              <a:t> y detector </a:t>
            </a:r>
            <a:r>
              <a:rPr lang="en-US" dirty="0" err="1"/>
              <a:t>otras</a:t>
            </a:r>
            <a:r>
              <a:rPr lang="en-US" dirty="0"/>
              <a:t>, </a:t>
            </a:r>
            <a:r>
              <a:rPr lang="en-US" dirty="0" err="1"/>
              <a:t>nunca</a:t>
            </a:r>
            <a:r>
              <a:rPr lang="en-US" dirty="0"/>
              <a:t> vistas.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496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Convolución</a:t>
            </a:r>
            <a:endParaRPr lang="en-US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7491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489" y="1327350"/>
            <a:ext cx="4233676" cy="329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4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 Nets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entrenamiento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a </a:t>
            </a:r>
            <a:r>
              <a:rPr lang="en-US" dirty="0" err="1"/>
              <a:t>tomar</a:t>
            </a:r>
            <a:r>
              <a:rPr lang="en-US" dirty="0"/>
              <a:t> </a:t>
            </a:r>
            <a:r>
              <a:rPr lang="en-US" dirty="0" err="1"/>
              <a:t>ventaja</a:t>
            </a:r>
            <a:r>
              <a:rPr lang="en-US" dirty="0"/>
              <a:t> de la </a:t>
            </a:r>
            <a:r>
              <a:rPr lang="en-US" dirty="0" err="1"/>
              <a:t>invarianza</a:t>
            </a:r>
            <a:r>
              <a:rPr lang="en-US" dirty="0"/>
              <a:t> de las </a:t>
            </a:r>
            <a:r>
              <a:rPr lang="en-US" dirty="0" err="1"/>
              <a:t>imagenes</a:t>
            </a:r>
            <a:endParaRPr lang="en-US" dirty="0"/>
          </a:p>
          <a:p>
            <a:r>
              <a:rPr lang="en-US" dirty="0"/>
              <a:t>La red </a:t>
            </a:r>
            <a:r>
              <a:rPr lang="en-US" dirty="0" err="1"/>
              <a:t>aprendera</a:t>
            </a:r>
            <a:r>
              <a:rPr lang="en-US" dirty="0"/>
              <a:t> </a:t>
            </a:r>
            <a:r>
              <a:rPr lang="en-US" dirty="0" err="1"/>
              <a:t>características</a:t>
            </a:r>
            <a:r>
              <a:rPr lang="en-US" dirty="0"/>
              <a:t> que no </a:t>
            </a:r>
            <a:r>
              <a:rPr lang="en-US" dirty="0" err="1"/>
              <a:t>varían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lugar</a:t>
            </a:r>
            <a:r>
              <a:rPr lang="en-US" dirty="0"/>
              <a:t> de </a:t>
            </a:r>
            <a:r>
              <a:rPr lang="en-US" dirty="0" err="1"/>
              <a:t>generales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675" y="2379862"/>
            <a:ext cx="2379559" cy="160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674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25" y="1158775"/>
            <a:ext cx="501015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704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que </a:t>
            </a:r>
            <a:r>
              <a:rPr lang="en-US" dirty="0" err="1"/>
              <a:t>tenemos</a:t>
            </a:r>
            <a:r>
              <a:rPr lang="en-US" dirty="0"/>
              <a:t> las </a:t>
            </a:r>
            <a:r>
              <a:rPr lang="en-US" dirty="0" err="1"/>
              <a:t>convoluciones</a:t>
            </a:r>
            <a:r>
              <a:rPr lang="en-US" dirty="0"/>
              <a:t>, hay que </a:t>
            </a:r>
            <a:r>
              <a:rPr lang="en-US" dirty="0" err="1"/>
              <a:t>aprender</a:t>
            </a:r>
            <a:r>
              <a:rPr lang="en-US" dirty="0"/>
              <a:t> la </a:t>
            </a:r>
            <a:r>
              <a:rPr lang="en-US" dirty="0" err="1"/>
              <a:t>localudad</a:t>
            </a:r>
            <a:r>
              <a:rPr lang="en-US" dirty="0"/>
              <a:t>.</a:t>
            </a:r>
          </a:p>
          <a:p>
            <a:r>
              <a:rPr lang="en-US" dirty="0" err="1"/>
              <a:t>Tomamos</a:t>
            </a:r>
            <a:r>
              <a:rPr lang="en-US" dirty="0"/>
              <a:t> </a:t>
            </a:r>
            <a:r>
              <a:rPr lang="en-US" dirty="0" err="1"/>
              <a:t>características</a:t>
            </a:r>
            <a:r>
              <a:rPr lang="en-US" dirty="0"/>
              <a:t> locales y </a:t>
            </a:r>
            <a:r>
              <a:rPr lang="en-US" dirty="0" err="1"/>
              <a:t>tomamos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sea el </a:t>
            </a:r>
            <a:r>
              <a:rPr lang="en-US" dirty="0" err="1"/>
              <a:t>máximo</a:t>
            </a:r>
            <a:r>
              <a:rPr lang="en-US" dirty="0"/>
              <a:t> o el </a:t>
            </a:r>
            <a:r>
              <a:rPr lang="en-US" dirty="0" err="1"/>
              <a:t>mínimo</a:t>
            </a:r>
            <a:r>
              <a:rPr lang="en-US" dirty="0"/>
              <a:t>.</a:t>
            </a:r>
          </a:p>
          <a:p>
            <a:r>
              <a:rPr lang="en-US" dirty="0" err="1"/>
              <a:t>Reducimos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features y </a:t>
            </a:r>
            <a:r>
              <a:rPr lang="en-US" dirty="0" err="1"/>
              <a:t>aumentamos</a:t>
            </a:r>
            <a:r>
              <a:rPr lang="en-US" dirty="0"/>
              <a:t> el </a:t>
            </a:r>
            <a:r>
              <a:rPr lang="en-US" dirty="0" err="1"/>
              <a:t>poder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la </a:t>
            </a:r>
            <a:r>
              <a:rPr lang="en-US" dirty="0" err="1"/>
              <a:t>estacionaridad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6922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232" y="1444345"/>
            <a:ext cx="3503760" cy="286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4731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Analisis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Entrenar</a:t>
            </a:r>
            <a:r>
              <a:rPr lang="en-US" dirty="0"/>
              <a:t> con </a:t>
            </a:r>
            <a:r>
              <a:rPr lang="en-US" dirty="0" err="1"/>
              <a:t>una</a:t>
            </a:r>
            <a:r>
              <a:rPr lang="en-US" dirty="0"/>
              <a:t> CNN </a:t>
            </a:r>
            <a:r>
              <a:rPr lang="en-US" dirty="0" err="1"/>
              <a:t>es</a:t>
            </a:r>
            <a:r>
              <a:rPr lang="en-US" dirty="0"/>
              <a:t> similar a </a:t>
            </a:r>
            <a:r>
              <a:rPr lang="en-US" dirty="0" err="1"/>
              <a:t>entrenar</a:t>
            </a:r>
            <a:r>
              <a:rPr lang="en-US" dirty="0"/>
              <a:t> con un set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artificialmente</a:t>
            </a:r>
            <a:r>
              <a:rPr lang="en-US" dirty="0"/>
              <a:t> </a:t>
            </a:r>
            <a:r>
              <a:rPr lang="en-US" dirty="0" err="1"/>
              <a:t>grande</a:t>
            </a:r>
            <a:endParaRPr lang="en-US" dirty="0"/>
          </a:p>
          <a:p>
            <a:r>
              <a:rPr lang="en-US" dirty="0"/>
              <a:t>Pooling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ayuda</a:t>
            </a:r>
            <a:r>
              <a:rPr lang="en-US" dirty="0"/>
              <a:t> a </a:t>
            </a:r>
            <a:r>
              <a:rPr lang="en-US" dirty="0" err="1"/>
              <a:t>decrementar</a:t>
            </a:r>
            <a:r>
              <a:rPr lang="en-US" dirty="0"/>
              <a:t> la </a:t>
            </a:r>
            <a:r>
              <a:rPr lang="en-US" dirty="0" err="1"/>
              <a:t>dimensionalidad</a:t>
            </a:r>
            <a:r>
              <a:rPr lang="en-US" dirty="0"/>
              <a:t>.</a:t>
            </a:r>
          </a:p>
          <a:p>
            <a:r>
              <a:rPr lang="en-US" dirty="0"/>
              <a:t>La red </a:t>
            </a:r>
            <a:r>
              <a:rPr lang="en-US" dirty="0" err="1"/>
              <a:t>comparte</a:t>
            </a:r>
            <a:r>
              <a:rPr lang="en-US" dirty="0"/>
              <a:t> pesos para </a:t>
            </a:r>
            <a:r>
              <a:rPr lang="en-US" dirty="0" err="1"/>
              <a:t>aprovechar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pixels que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cercanos</a:t>
            </a:r>
            <a:r>
              <a:rPr lang="en-US" dirty="0"/>
              <a:t> </a:t>
            </a:r>
            <a:r>
              <a:rPr lang="en-US" dirty="0" err="1"/>
              <a:t>unos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otros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922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Redes Convolutivas con Keras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Colab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0397620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897522-DB86-1242-830B-D46FE2D65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MNIST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8AAD1C-2EA3-BA45-ACC4-2D00A3F6CE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378275-AFB4-C343-80D7-FD0D77D32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1396095"/>
            <a:ext cx="4320540" cy="32404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1BCC7C-5298-B04C-99F6-10219AC7FB15}"/>
              </a:ext>
            </a:extLst>
          </p:cNvPr>
          <p:cNvSpPr txBox="1"/>
          <p:nvPr/>
        </p:nvSpPr>
        <p:spPr>
          <a:xfrm>
            <a:off x="5726430" y="2366010"/>
            <a:ext cx="30975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X" dirty="0"/>
              <a:t>MNIST es uno de los datasets mas usados para probar algoritmos de detección de imagenes</a:t>
            </a:r>
          </a:p>
        </p:txBody>
      </p:sp>
    </p:spTree>
    <p:extLst>
      <p:ext uri="{BB962C8B-B14F-4D97-AF65-F5344CB8AC3E}">
        <p14:creationId xmlns:p14="http://schemas.microsoft.com/office/powerpoint/2010/main" val="430442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1F7E38C-E866-0447-8ED9-B32E38FC7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DECAEB-6D84-6B48-89BD-657F617B2D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Que tipo de software creen que utiliza mucho procesamiento de video?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BCE2F8-6D41-9647-8322-78769F948A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472680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6E206-9A64-F743-8CB4-A60D9BBD2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Videojuegos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3FE80-BD78-524C-B6F9-481265178F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pic>
        <p:nvPicPr>
          <p:cNvPr id="6" name="Picture 5" descr="A picture containing indoor, table, window, building&#10;&#10;Description automatically generated">
            <a:extLst>
              <a:ext uri="{FF2B5EF4-FFF2-40B4-BE49-F238E27FC236}">
                <a16:creationId xmlns:a16="http://schemas.microsoft.com/office/drawing/2014/main" id="{C3873516-38EE-CC48-A0AA-F68B4B355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74875" y="1691405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26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6CDA0-9422-CA42-B562-B96FA7867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0AA944-39B0-204C-BED9-3D69A4BF8D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D9A3F-FA6C-2241-A53A-61CF24AEA6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pic>
        <p:nvPicPr>
          <p:cNvPr id="6" name="Picture 5" descr="A picture containing indoor, table, sitting, black&#10;&#10;Description automatically generated">
            <a:extLst>
              <a:ext uri="{FF2B5EF4-FFF2-40B4-BE49-F238E27FC236}">
                <a16:creationId xmlns:a16="http://schemas.microsoft.com/office/drawing/2014/main" id="{5D6234A7-6992-6D4D-8363-967047954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20250" y="1458212"/>
            <a:ext cx="5903500" cy="309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21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Keras/Tensorflow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86E179-946D-4F49-B783-246839206A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MX" dirty="0"/>
              <a:t>Clase Anterior</a:t>
            </a:r>
          </a:p>
        </p:txBody>
      </p:sp>
    </p:spTree>
    <p:extLst>
      <p:ext uri="{BB962C8B-B14F-4D97-AF65-F5344CB8AC3E}">
        <p14:creationId xmlns:p14="http://schemas.microsoft.com/office/powerpoint/2010/main" val="37055656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61D24-582A-9D46-9F64-DC537DB32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Tarjetas de video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9BC28-EA72-5E4B-BE94-B08C554F16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La convolución es una operación inherentemente paralelizable.</a:t>
            </a:r>
          </a:p>
          <a:p>
            <a:r>
              <a:rPr lang="en-MX" dirty="0"/>
              <a:t>Las tarjetas de video son arquitecturas diseñadas para poder procesar en paralelo.</a:t>
            </a:r>
          </a:p>
          <a:p>
            <a:r>
              <a:rPr lang="en-MX" dirty="0"/>
              <a:t>Fue fortuito que las tarjetas de video se comenzaran a utilizar en Deep Learning.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E27EC3-8174-2949-97F5-0CD32D7B9B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238349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D6862-0B11-9F4D-A6A8-1E3EF5C5E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A5626-AD73-BE4F-A1CD-6AB82D784C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B0A5D8-AD6D-274B-A9DC-F2973A81F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714" y="1600200"/>
            <a:ext cx="3128365" cy="26591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425787-0182-4848-9075-51CF4AE219BD}"/>
              </a:ext>
            </a:extLst>
          </p:cNvPr>
          <p:cNvSpPr/>
          <p:nvPr/>
        </p:nvSpPr>
        <p:spPr>
          <a:xfrm>
            <a:off x="4829830" y="3682229"/>
            <a:ext cx="35318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Kayid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, Amr, Yasmeen Khaled, and M. 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Elmahdy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. "Performance of 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cpus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/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gpus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 for deep learning workloads." (2018).</a:t>
            </a:r>
            <a:endParaRPr lang="en-MX" sz="1050" dirty="0"/>
          </a:p>
        </p:txBody>
      </p:sp>
    </p:spTree>
    <p:extLst>
      <p:ext uri="{BB962C8B-B14F-4D97-AF65-F5344CB8AC3E}">
        <p14:creationId xmlns:p14="http://schemas.microsoft.com/office/powerpoint/2010/main" val="29206786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/>
              <a:t>Paréntesis </a:t>
            </a:r>
            <a:r>
              <a:rPr lang="es-MX" dirty="0"/>
              <a:t>conceptual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772" y="3086780"/>
            <a:ext cx="254317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539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 esta ecuación se le denomina la perdida de “crossentropy”, y es la perdida tradicional cuando se habla de clasificadores.</a:t>
            </a:r>
          </a:p>
          <a:p>
            <a:pPr lvl="1"/>
            <a:r>
              <a:rPr lang="es-MX" dirty="0"/>
              <a:t>Recuerden que hablamos de perdida cuando hablamos de regresion/redes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2193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Tensorflow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es?</a:t>
            </a:r>
          </a:p>
          <a:p>
            <a:pPr lvl="1"/>
            <a:r>
              <a:rPr lang="es-MX" dirty="0" err="1"/>
              <a:t>Tensorflow</a:t>
            </a:r>
            <a:r>
              <a:rPr lang="es-MX" dirty="0"/>
              <a:t> es un “modulo” (en realidad es un </a:t>
            </a:r>
            <a:r>
              <a:rPr lang="es-MX" dirty="0" err="1"/>
              <a:t>framework</a:t>
            </a:r>
            <a:r>
              <a:rPr lang="es-MX" dirty="0"/>
              <a:t>) de Python que facilita la implementación de redes neuronales y otros algoritmos de ML</a:t>
            </a:r>
          </a:p>
          <a:p>
            <a:r>
              <a:rPr lang="es-MX" dirty="0"/>
              <a:t>Alternativas</a:t>
            </a:r>
          </a:p>
          <a:p>
            <a:pPr lvl="1"/>
            <a:r>
              <a:rPr lang="es-MX" dirty="0" err="1"/>
              <a:t>Theano</a:t>
            </a:r>
            <a:r>
              <a:rPr lang="es-MX" dirty="0"/>
              <a:t>, </a:t>
            </a:r>
            <a:r>
              <a:rPr lang="es-MX" dirty="0" err="1"/>
              <a:t>PyTorch</a:t>
            </a:r>
            <a:r>
              <a:rPr lang="es-MX" dirty="0"/>
              <a:t>, </a:t>
            </a:r>
            <a:r>
              <a:rPr lang="es-MX" dirty="0" err="1"/>
              <a:t>Caffe</a:t>
            </a:r>
            <a:r>
              <a:rPr lang="es-MX" dirty="0"/>
              <a:t>, </a:t>
            </a:r>
            <a:r>
              <a:rPr lang="es-MX" dirty="0" err="1"/>
              <a:t>MxNet</a:t>
            </a:r>
            <a:r>
              <a:rPr lang="es-MX" dirty="0"/>
              <a:t> (Apache), CNTK (Microsoft)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6351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A0530-DAAC-0F46-94D6-0F9DC5A46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B942E-DE3D-8043-8E82-11948E754F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ECAF3DE-5D34-2E43-A990-96D6CB41E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53" y="1556248"/>
            <a:ext cx="7439660" cy="281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24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realidad vamos a usar </a:t>
            </a:r>
            <a:r>
              <a:rPr lang="es-MX" dirty="0" err="1"/>
              <a:t>Keras</a:t>
            </a:r>
            <a:endParaRPr lang="es-MX" dirty="0"/>
          </a:p>
          <a:p>
            <a:pPr lvl="1"/>
            <a:r>
              <a:rPr lang="es-MX" dirty="0"/>
              <a:t>Es más generalizable</a:t>
            </a:r>
          </a:p>
          <a:p>
            <a:pPr lvl="1"/>
            <a:r>
              <a:rPr lang="es-MX" dirty="0"/>
              <a:t>Se puede usar ya sea en Python o en R</a:t>
            </a:r>
          </a:p>
          <a:p>
            <a:pPr lvl="1"/>
            <a:r>
              <a:rPr lang="es-MX" dirty="0"/>
              <a:t>La mayoría de los recursos los van a encontrar en </a:t>
            </a:r>
            <a:r>
              <a:rPr lang="es-MX" dirty="0" err="1"/>
              <a:t>Keras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88591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from</a:t>
            </a:r>
            <a:r>
              <a:rPr lang="es-MX" dirty="0"/>
              <a:t> </a:t>
            </a:r>
            <a:r>
              <a:rPr lang="es-MX" dirty="0" err="1"/>
              <a:t>keras.models</a:t>
            </a:r>
            <a:r>
              <a:rPr lang="es-MX" dirty="0"/>
              <a:t> </a:t>
            </a:r>
            <a:r>
              <a:rPr lang="es-MX" dirty="0" err="1"/>
              <a:t>import</a:t>
            </a:r>
            <a:r>
              <a:rPr lang="es-MX" dirty="0"/>
              <a:t> </a:t>
            </a:r>
            <a:r>
              <a:rPr lang="es-MX" dirty="0" err="1"/>
              <a:t>Sequential</a:t>
            </a:r>
            <a:endParaRPr lang="es-MX" dirty="0"/>
          </a:p>
          <a:p>
            <a:pPr lvl="1"/>
            <a:r>
              <a:rPr lang="es-MX" dirty="0"/>
              <a:t>El modelo </a:t>
            </a:r>
            <a:r>
              <a:rPr lang="es-MX" dirty="0" err="1"/>
              <a:t>sequencial</a:t>
            </a:r>
            <a:r>
              <a:rPr lang="es-MX" dirty="0"/>
              <a:t> es el típico modelo de capas “</a:t>
            </a:r>
            <a:r>
              <a:rPr lang="es-MX" dirty="0" err="1"/>
              <a:t>stackeadas</a:t>
            </a:r>
            <a:r>
              <a:rPr lang="es-MX" dirty="0"/>
              <a:t>” una detrás de la otra.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8205228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19077</TotalTime>
  <Words>610</Words>
  <Application>Microsoft Office PowerPoint</Application>
  <PresentationFormat>On-screen Show (16:9)</PresentationFormat>
  <Paragraphs>89</Paragraphs>
  <Slides>31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6" baseType="lpstr">
      <vt:lpstr>Arvo</vt:lpstr>
      <vt:lpstr>Arial</vt:lpstr>
      <vt:lpstr>Roboto Condensed Light</vt:lpstr>
      <vt:lpstr>Roboto Condensed</vt:lpstr>
      <vt:lpstr>Salerio template</vt:lpstr>
      <vt:lpstr>Machine Learning 2</vt:lpstr>
      <vt:lpstr>PowerPoint Presentation</vt:lpstr>
      <vt:lpstr>Keras/Tensorflow</vt:lpstr>
      <vt:lpstr>PowerPoint Presentation</vt:lpstr>
      <vt:lpstr>PowerPoint Presentation</vt:lpstr>
      <vt:lpstr>Tensorflow</vt:lpstr>
      <vt:lpstr>PowerPoint Presentation</vt:lpstr>
      <vt:lpstr>Introducción</vt:lpstr>
      <vt:lpstr>Modelos</vt:lpstr>
      <vt:lpstr>PowerPoint Presentation</vt:lpstr>
      <vt:lpstr>PowerPoint Presentation</vt:lpstr>
      <vt:lpstr>Karma de Machine Learning</vt:lpstr>
      <vt:lpstr>PowerPoint Presentation</vt:lpstr>
      <vt:lpstr>PowerPoint Presentation</vt:lpstr>
      <vt:lpstr>Redes Neuronales Convolutivas</vt:lpstr>
      <vt:lpstr>Image Transformations</vt:lpstr>
      <vt:lpstr>Images</vt:lpstr>
      <vt:lpstr>Imagenes y estacionaridad</vt:lpstr>
      <vt:lpstr>Convolución</vt:lpstr>
      <vt:lpstr>Convolutional Neural  Nets</vt:lpstr>
      <vt:lpstr>Convolution</vt:lpstr>
      <vt:lpstr>Pooling</vt:lpstr>
      <vt:lpstr>Pooling</vt:lpstr>
      <vt:lpstr>Analisis</vt:lpstr>
      <vt:lpstr>Redes Convolutivas con Keras</vt:lpstr>
      <vt:lpstr>MNIST</vt:lpstr>
      <vt:lpstr>PowerPoint Presentation</vt:lpstr>
      <vt:lpstr>Videojuegos</vt:lpstr>
      <vt:lpstr>PowerPoint Presentation</vt:lpstr>
      <vt:lpstr>Tarjetas de video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FELIPE PALAFOX NOVACK</cp:lastModifiedBy>
  <cp:revision>131</cp:revision>
  <dcterms:modified xsi:type="dcterms:W3CDTF">2021-04-29T21:00:41Z</dcterms:modified>
</cp:coreProperties>
</file>